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75" r:id="rId2"/>
    <p:sldId id="274" r:id="rId3"/>
    <p:sldId id="286" r:id="rId4"/>
    <p:sldId id="283" r:id="rId5"/>
    <p:sldId id="278" r:id="rId6"/>
    <p:sldId id="289" r:id="rId7"/>
    <p:sldId id="293" r:id="rId8"/>
    <p:sldId id="284" r:id="rId9"/>
    <p:sldId id="285" r:id="rId10"/>
    <p:sldId id="279" r:id="rId11"/>
    <p:sldId id="291" r:id="rId12"/>
    <p:sldId id="280" r:id="rId13"/>
    <p:sldId id="277" r:id="rId14"/>
    <p:sldId id="273" r:id="rId15"/>
    <p:sldId id="288" r:id="rId16"/>
    <p:sldId id="281" r:id="rId17"/>
    <p:sldId id="292" r:id="rId18"/>
    <p:sldId id="282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E5AA2"/>
    <a:srgbClr val="93190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87591" autoAdjust="0"/>
  </p:normalViewPr>
  <p:slideViewPr>
    <p:cSldViewPr>
      <p:cViewPr varScale="1">
        <p:scale>
          <a:sx n="112" d="100"/>
          <a:sy n="112" d="100"/>
        </p:scale>
        <p:origin x="9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3AE1-9757-4D3C-8202-929DC6E1CE0B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5588D-6B8B-4377-8C19-836868DA0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588D-6B8B-4377-8C19-836868DA07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588D-6B8B-4377-8C19-836868DA0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24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6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8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8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3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9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22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4809-3E52-471D-958A-7D5360AFE3F4}" type="datetimeFigureOut">
              <a:rPr lang="ru-RU" smtClean="0"/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9453-69EC-4C31-8C94-03C229074F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2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ngkran_(Thailand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Интересные новогодние традиции разных народов и стран ми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4" y="2292453"/>
            <a:ext cx="607605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586876"/>
            <a:ext cx="5346849" cy="17543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E5AA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Новый год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E5AA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разных странах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AE5AA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0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786" y="-77880"/>
            <a:ext cx="2294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Италия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3" y="604693"/>
            <a:ext cx="842284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«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Capodanno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» </a:t>
            </a:r>
            <a:r>
              <a:rPr lang="ru-RU" sz="2800" dirty="0">
                <a:latin typeface="Georgia" panose="02040502050405020303" pitchFamily="18" charset="0"/>
              </a:rPr>
              <a:t>— </a:t>
            </a:r>
            <a:r>
              <a:rPr lang="ru-RU" sz="2800" dirty="0" smtClean="0">
                <a:latin typeface="Georgia" panose="02040502050405020303" pitchFamily="18" charset="0"/>
              </a:rPr>
              <a:t>так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называется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Новый год в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Италии.</a:t>
            </a:r>
            <a:endParaRPr lang="en-US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В </a:t>
            </a:r>
            <a:r>
              <a:rPr lang="ru-RU" sz="2800" dirty="0">
                <a:latin typeface="Georgia" panose="02040502050405020303" pitchFamily="18" charset="0"/>
              </a:rPr>
              <a:t>переводе это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слово означает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«голова </a:t>
            </a:r>
            <a:r>
              <a:rPr lang="ru-RU" sz="2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года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»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US" sz="2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    В </a:t>
            </a:r>
            <a:r>
              <a:rPr lang="ru-RU" sz="2800" dirty="0">
                <a:latin typeface="Georgia" panose="02040502050405020303" pitchFamily="18" charset="0"/>
              </a:rPr>
              <a:t>Италии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считается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smtClean="0">
                <a:latin typeface="Georgia" panose="02040502050405020303" pitchFamily="18" charset="0"/>
              </a:rPr>
              <a:t>что 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отмечать Новый </a:t>
            </a:r>
            <a:r>
              <a:rPr lang="ru-RU" sz="2800" dirty="0">
                <a:latin typeface="Georgia" panose="02040502050405020303" pitchFamily="18" charset="0"/>
              </a:rPr>
              <a:t>год надо, 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b="1" dirty="0" smtClean="0">
                <a:latin typeface="Georgia" panose="02040502050405020303" pitchFamily="18" charset="0"/>
              </a:rPr>
              <a:t>избавляясь </a:t>
            </a:r>
            <a:r>
              <a:rPr lang="ru-RU" sz="2800" b="1" dirty="0">
                <a:latin typeface="Georgia" panose="02040502050405020303" pitchFamily="18" charset="0"/>
              </a:rPr>
              <a:t>от </a:t>
            </a:r>
            <a:r>
              <a:rPr lang="ru-RU" sz="2800" b="1" dirty="0" smtClean="0">
                <a:latin typeface="Georgia" panose="02040502050405020303" pitchFamily="18" charset="0"/>
              </a:rPr>
              <a:t>старого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r>
              <a:rPr lang="ru-RU" sz="2800" dirty="0" smtClean="0">
                <a:latin typeface="Georgia" panose="02040502050405020303" pitchFamily="18" charset="0"/>
              </a:rPr>
              <a:t>Поэтому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немало </a:t>
            </a:r>
            <a:r>
              <a:rPr lang="ru-RU" sz="2800" dirty="0" smtClean="0">
                <a:latin typeface="Georgia" panose="02040502050405020303" pitchFamily="18" charset="0"/>
              </a:rPr>
              <a:t>итальянцев до </a:t>
            </a:r>
            <a:r>
              <a:rPr lang="ru-RU" sz="2800" dirty="0">
                <a:latin typeface="Georgia" panose="02040502050405020303" pitchFamily="18" charset="0"/>
              </a:rPr>
              <a:t>сих </a:t>
            </a:r>
            <a:r>
              <a:rPr lang="ru-RU" sz="2800" dirty="0" smtClean="0">
                <a:latin typeface="Georgia" panose="02040502050405020303" pitchFamily="18" charset="0"/>
              </a:rPr>
              <a:t>пор практикуют средневековый обычай, выбрасывают </a:t>
            </a:r>
            <a:r>
              <a:rPr lang="ru-RU" sz="2800" dirty="0">
                <a:latin typeface="Georgia" panose="02040502050405020303" pitchFamily="18" charset="0"/>
              </a:rPr>
              <a:t>из </a:t>
            </a:r>
            <a:r>
              <a:rPr lang="ru-RU" sz="2800" dirty="0" smtClean="0">
                <a:latin typeface="Georgia" panose="02040502050405020303" pitchFamily="18" charset="0"/>
              </a:rPr>
              <a:t>окон ненужные </a:t>
            </a:r>
            <a:r>
              <a:rPr lang="ru-RU" sz="2800" dirty="0">
                <a:latin typeface="Georgia" panose="02040502050405020303" pitchFamily="18" charset="0"/>
              </a:rPr>
              <a:t>вещи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endParaRPr lang="ru-RU" sz="2800" dirty="0" smtClean="0">
              <a:latin typeface="Georgia" panose="02040502050405020303" pitchFamily="18" charset="0"/>
            </a:endParaRPr>
          </a:p>
          <a:p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529">
            <a:off x="4021871" y="91185"/>
            <a:ext cx="4951056" cy="46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42695">
            <a:off x="6275097" y="527853"/>
            <a:ext cx="2649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Италия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389956"/>
            <a:ext cx="82105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Georgia" panose="02040502050405020303" pitchFamily="18" charset="0"/>
              </a:rPr>
              <a:t>    </a:t>
            </a:r>
            <a:r>
              <a:rPr lang="ru-RU" sz="3000" dirty="0">
                <a:latin typeface="Georgia" panose="02040502050405020303" pitchFamily="18" charset="0"/>
              </a:rPr>
              <a:t> </a:t>
            </a:r>
            <a:r>
              <a:rPr lang="ru-RU" sz="3000" dirty="0" smtClean="0">
                <a:latin typeface="Georgia" panose="02040502050405020303" pitchFamily="18" charset="0"/>
              </a:rPr>
              <a:t> В </a:t>
            </a:r>
            <a:r>
              <a:rPr lang="ru-RU" sz="3000" dirty="0">
                <a:latin typeface="Georgia" panose="02040502050405020303" pitchFamily="18" charset="0"/>
              </a:rPr>
              <a:t>новогоднюю ночь все население </a:t>
            </a:r>
            <a:r>
              <a:rPr lang="ru-RU" sz="3000" dirty="0" smtClean="0">
                <a:latin typeface="Georgia" panose="02040502050405020303" pitchFamily="18" charset="0"/>
              </a:rPr>
              <a:t>Италии обязательно  одевает </a:t>
            </a:r>
            <a:r>
              <a:rPr lang="ru-RU" sz="3000" dirty="0">
                <a:latin typeface="Georgia" panose="02040502050405020303" pitchFamily="18" charset="0"/>
              </a:rPr>
              <a:t>что-то красное. </a:t>
            </a:r>
            <a:endParaRPr lang="ru-RU" sz="3000" dirty="0"/>
          </a:p>
          <a:p>
            <a:r>
              <a:rPr lang="ru-RU" sz="3000" dirty="0" smtClean="0">
                <a:latin typeface="Georgia" panose="02040502050405020303" pitchFamily="18" charset="0"/>
              </a:rPr>
              <a:t>     Еще </a:t>
            </a:r>
            <a:r>
              <a:rPr lang="ru-RU" sz="3000" dirty="0">
                <a:latin typeface="Georgia" panose="02040502050405020303" pitchFamily="18" charset="0"/>
              </a:rPr>
              <a:t>одной традицией Италии является съедание изюма, засохшего прямо на </a:t>
            </a:r>
            <a:r>
              <a:rPr lang="ru-RU" sz="2800" dirty="0" smtClean="0">
                <a:latin typeface="Georgia" panose="02040502050405020303" pitchFamily="18" charset="0"/>
              </a:rPr>
              <a:t>гроздьях</a:t>
            </a:r>
            <a:r>
              <a:rPr lang="ru-RU" sz="3000" dirty="0" smtClean="0">
                <a:latin typeface="Georgia" panose="02040502050405020303" pitchFamily="18" charset="0"/>
              </a:rPr>
              <a:t>. Поскольку ягоды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винограда напоминает </a:t>
            </a:r>
            <a:r>
              <a:rPr lang="ru-RU" sz="3000" dirty="0">
                <a:latin typeface="Georgia" panose="02040502050405020303" pitchFamily="18" charset="0"/>
              </a:rPr>
              <a:t>монеты</a:t>
            </a:r>
            <a:r>
              <a:rPr lang="ru-RU" sz="3000" dirty="0" smtClean="0">
                <a:latin typeface="Georgia" panose="02040502050405020303" pitchFamily="18" charset="0"/>
              </a:rPr>
              <a:t>,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то </a:t>
            </a:r>
            <a:r>
              <a:rPr lang="ru-RU" sz="3000" dirty="0">
                <a:latin typeface="Georgia" panose="02040502050405020303" pitchFamily="18" charset="0"/>
              </a:rPr>
              <a:t>считается </a:t>
            </a:r>
            <a:r>
              <a:rPr lang="ru-RU" sz="3000" dirty="0" smtClean="0">
                <a:latin typeface="Georgia" panose="02040502050405020303" pitchFamily="18" charset="0"/>
              </a:rPr>
              <a:t>что съевший 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большее </a:t>
            </a:r>
            <a:r>
              <a:rPr lang="ru-RU" sz="3000" dirty="0">
                <a:latin typeface="Georgia" panose="02040502050405020303" pitchFamily="18" charset="0"/>
              </a:rPr>
              <a:t>их количество, в наступающем году заработает больше денег</a:t>
            </a:r>
            <a:r>
              <a:rPr lang="ru-RU" sz="3000" dirty="0" smtClean="0">
                <a:latin typeface="Georgia" panose="02040502050405020303" pitchFamily="18" charset="0"/>
              </a:rPr>
              <a:t>.</a:t>
            </a:r>
          </a:p>
          <a:p>
            <a:endParaRPr lang="ru-RU" sz="3000" dirty="0">
              <a:latin typeface="Georgia" panose="02040502050405020303" pitchFamily="18" charset="0"/>
            </a:endParaRPr>
          </a:p>
          <a:p>
            <a:r>
              <a:rPr lang="ru-RU" sz="3000" dirty="0" smtClean="0">
                <a:latin typeface="Georgia" panose="02040502050405020303" pitchFamily="18" charset="0"/>
              </a:rPr>
              <a:t>    </a:t>
            </a:r>
            <a:endParaRPr lang="ru-RU" sz="3000" dirty="0"/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007">
            <a:off x="347556" y="-81813"/>
            <a:ext cx="5591175" cy="1857375"/>
          </a:xfrm>
          <a:prstGeom prst="rect">
            <a:avLst/>
          </a:prstGeom>
        </p:spPr>
      </p:pic>
      <p:pic>
        <p:nvPicPr>
          <p:cNvPr id="5122" name="Picture 2" descr="Картинки по запросу изюм на новый год в итали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11" y="3505418"/>
            <a:ext cx="3420484" cy="19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4786" y="-55475"/>
            <a:ext cx="2294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Италия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726414"/>
            <a:ext cx="84266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Georgia" panose="02040502050405020303" pitchFamily="18" charset="0"/>
              </a:rPr>
              <a:t>   </a:t>
            </a:r>
            <a:r>
              <a:rPr lang="ru-RU" sz="3000" dirty="0" smtClean="0">
                <a:latin typeface="Georgia" panose="02040502050405020303" pitchFamily="18" charset="0"/>
              </a:rPr>
              <a:t>В </a:t>
            </a:r>
            <a:r>
              <a:rPr lang="ru-RU" sz="3000" dirty="0" smtClean="0">
                <a:latin typeface="Georgia" panose="02040502050405020303" pitchFamily="18" charset="0"/>
              </a:rPr>
              <a:t>Италии подарки </a:t>
            </a:r>
            <a:r>
              <a:rPr lang="ru-RU" sz="3000" dirty="0">
                <a:latin typeface="Georgia" panose="02040502050405020303" pitchFamily="18" charset="0"/>
              </a:rPr>
              <a:t>детям </a:t>
            </a:r>
            <a:endParaRPr lang="ru-RU" sz="3000" dirty="0" smtClean="0">
              <a:latin typeface="Georgia" panose="02040502050405020303" pitchFamily="18" charset="0"/>
            </a:endParaRPr>
          </a:p>
          <a:p>
            <a:r>
              <a:rPr lang="ru-RU" sz="3000" dirty="0" smtClean="0">
                <a:latin typeface="Georgia" panose="02040502050405020303" pitchFamily="18" charset="0"/>
              </a:rPr>
              <a:t>и </a:t>
            </a:r>
            <a:r>
              <a:rPr lang="ru-RU" sz="3000" dirty="0">
                <a:latin typeface="Georgia" panose="02040502050405020303" pitchFamily="18" charset="0"/>
              </a:rPr>
              <a:t>взрослым приносит </a:t>
            </a:r>
            <a:r>
              <a:rPr lang="ru-RU" sz="3000" dirty="0" smtClean="0">
                <a:latin typeface="Georgia" panose="02040502050405020303" pitchFamily="18" charset="0"/>
              </a:rPr>
              <a:t>пожилая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леди </a:t>
            </a:r>
            <a:r>
              <a:rPr lang="ru-RU" sz="3000" dirty="0">
                <a:latin typeface="Georgia" panose="02040502050405020303" pitchFamily="18" charset="0"/>
              </a:rPr>
              <a:t>— </a:t>
            </a:r>
            <a:r>
              <a:rPr lang="ru-RU" sz="3000" b="1" dirty="0">
                <a:solidFill>
                  <a:srgbClr val="7030A0"/>
                </a:solidFill>
                <a:latin typeface="Georgia" panose="02040502050405020303" pitchFamily="18" charset="0"/>
              </a:rPr>
              <a:t>Фея Бефана</a:t>
            </a:r>
            <a:r>
              <a:rPr lang="ru-RU" sz="3000" dirty="0">
                <a:latin typeface="Georgia" panose="02040502050405020303" pitchFamily="18" charset="0"/>
              </a:rPr>
              <a:t>.  </a:t>
            </a:r>
            <a:endParaRPr lang="az-Latn-AZ" sz="3000" dirty="0" smtClean="0">
              <a:latin typeface="Georgia" panose="02040502050405020303" pitchFamily="18" charset="0"/>
            </a:endParaRPr>
          </a:p>
          <a:p>
            <a:r>
              <a:rPr lang="ru-RU" sz="3000" dirty="0" smtClean="0">
                <a:latin typeface="Georgia" panose="02040502050405020303" pitchFamily="18" charset="0"/>
              </a:rPr>
              <a:t>   Она </a:t>
            </a:r>
            <a:r>
              <a:rPr lang="ru-RU" sz="3000" dirty="0">
                <a:latin typeface="Georgia" panose="02040502050405020303" pitchFamily="18" charset="0"/>
              </a:rPr>
              <a:t>прилетает на волшебной метле</a:t>
            </a:r>
            <a:r>
              <a:rPr lang="ru-RU" sz="3000" dirty="0" smtClean="0">
                <a:latin typeface="Georgia" panose="02040502050405020303" pitchFamily="18" charset="0"/>
              </a:rPr>
              <a:t>,</a:t>
            </a:r>
            <a:endParaRPr lang="az-Latn-AZ" sz="3000" dirty="0" smtClean="0">
              <a:latin typeface="Georgia" panose="02040502050405020303" pitchFamily="18" charset="0"/>
            </a:endParaRPr>
          </a:p>
          <a:p>
            <a:r>
              <a:rPr lang="ru-RU" sz="3000" dirty="0" smtClean="0">
                <a:latin typeface="Georgia" panose="02040502050405020303" pitchFamily="18" charset="0"/>
              </a:rPr>
              <a:t>открывает </a:t>
            </a:r>
            <a:r>
              <a:rPr lang="ru-RU" sz="3000" dirty="0">
                <a:latin typeface="Georgia" panose="02040502050405020303" pitchFamily="18" charset="0"/>
              </a:rPr>
              <a:t>двери золотым </a:t>
            </a:r>
            <a:r>
              <a:rPr lang="ru-RU" sz="3000" dirty="0" smtClean="0">
                <a:latin typeface="Georgia" panose="02040502050405020303" pitchFamily="18" charset="0"/>
              </a:rPr>
              <a:t>ключиком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и </a:t>
            </a:r>
            <a:r>
              <a:rPr lang="ru-RU" sz="3000" dirty="0" smtClean="0">
                <a:latin typeface="Georgia" panose="02040502050405020303" pitchFamily="18" charset="0"/>
              </a:rPr>
              <a:t>наполняет </a:t>
            </a:r>
            <a:r>
              <a:rPr lang="ru-RU" sz="3000" dirty="0">
                <a:latin typeface="Georgia" panose="02040502050405020303" pitchFamily="18" charset="0"/>
              </a:rPr>
              <a:t>подарками детские чулки, </a:t>
            </a:r>
            <a:r>
              <a:rPr lang="ru-RU" sz="3000" dirty="0" smtClean="0">
                <a:latin typeface="Georgia" panose="02040502050405020303" pitchFamily="18" charset="0"/>
              </a:rPr>
              <a:t>    </a:t>
            </a:r>
          </a:p>
          <a:p>
            <a:r>
              <a:rPr lang="ru-RU" sz="3000" dirty="0" smtClean="0">
                <a:latin typeface="Georgia" panose="02040502050405020303" pitchFamily="18" charset="0"/>
              </a:rPr>
              <a:t>специально </a:t>
            </a:r>
            <a:r>
              <a:rPr lang="ru-RU" sz="3000" dirty="0">
                <a:latin typeface="Georgia" panose="02040502050405020303" pitchFamily="18" charset="0"/>
              </a:rPr>
              <a:t>подвешенные у камина, послушным детям она приносит подарки, а непослушным достается только зола.</a:t>
            </a:r>
          </a:p>
          <a:p>
            <a:endParaRPr lang="ru-RU" sz="3000" dirty="0" smtClean="0"/>
          </a:p>
          <a:p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-303283"/>
            <a:ext cx="3199047" cy="301901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49225" y="4918899"/>
            <a:ext cx="5845549" cy="1424298"/>
            <a:chOff x="1229039" y="5324482"/>
            <a:chExt cx="5845549" cy="142429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039" y="5340656"/>
              <a:ext cx="1971374" cy="140812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14" y="5334213"/>
              <a:ext cx="1971374" cy="140812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324482"/>
              <a:ext cx="1971374" cy="140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1172" y="81285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Таиланд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4" y="816251"/>
            <a:ext cx="74724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    </a:t>
            </a:r>
            <a:r>
              <a:rPr lang="ru-RU" sz="2800" dirty="0" smtClean="0">
                <a:latin typeface="Georgia" panose="02040502050405020303" pitchFamily="18" charset="0"/>
              </a:rPr>
              <a:t>Таиланд </a:t>
            </a:r>
            <a:r>
              <a:rPr lang="ru-RU" sz="2800" dirty="0">
                <a:latin typeface="Georgia" panose="02040502050405020303" pitchFamily="18" charset="0"/>
              </a:rPr>
              <a:t>отмечает Новый год 13 апреля</a:t>
            </a:r>
            <a:r>
              <a:rPr lang="ru-RU" sz="2800" i="1" dirty="0">
                <a:latin typeface="Georgia" panose="02040502050405020303" pitchFamily="18" charset="0"/>
              </a:rPr>
              <a:t>  </a:t>
            </a:r>
            <a:endParaRPr lang="ru-RU" sz="2800" dirty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Новый </a:t>
            </a:r>
            <a:r>
              <a:rPr lang="ru-RU" sz="2800" dirty="0">
                <a:latin typeface="Georgia" panose="02040502050405020303" pitchFamily="18" charset="0"/>
              </a:rPr>
              <a:t>год </a:t>
            </a:r>
            <a:r>
              <a:rPr lang="ru-RU" sz="2800" u="sng" dirty="0" err="1">
                <a:latin typeface="Georgia" panose="02040502050405020303" pitchFamily="18" charset="0"/>
                <a:hlinkClick r:id="rId3"/>
              </a:rPr>
              <a:t>Сонгкран</a:t>
            </a:r>
            <a:r>
              <a:rPr lang="ru-RU" sz="2800" dirty="0">
                <a:latin typeface="Georgia" panose="02040502050405020303" pitchFamily="18" charset="0"/>
              </a:rPr>
              <a:t> знаменует </a:t>
            </a:r>
            <a:r>
              <a:rPr lang="ru-RU" sz="2800" dirty="0" smtClean="0">
                <a:latin typeface="Georgia" panose="02040502050405020303" pitchFamily="18" charset="0"/>
              </a:rPr>
              <a:t>смену года и</a:t>
            </a:r>
            <a:r>
              <a:rPr lang="ru-RU" sz="2800" dirty="0">
                <a:latin typeface="Georgia" panose="02040502050405020303" pitchFamily="18" charset="0"/>
              </a:rPr>
              <a:t> наступление сезона дождей.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В</a:t>
            </a:r>
            <a:r>
              <a:rPr lang="ru-RU" sz="2800" dirty="0">
                <a:latin typeface="Georgia" panose="02040502050405020303" pitchFamily="18" charset="0"/>
              </a:rPr>
              <a:t> эти дни сложно остаться сухим — люди из водяных пистолетов, из тазиков и шлангов обливают прохожих и проезжающих водой. </a:t>
            </a:r>
            <a:r>
              <a:rPr lang="ru-RU" sz="2800" dirty="0" smtClean="0">
                <a:latin typeface="Georgia" panose="02040502050405020303" pitchFamily="18" charset="0"/>
              </a:rPr>
              <a:t>Мажут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белой </a:t>
            </a:r>
            <a:r>
              <a:rPr lang="ru-RU" sz="2800" dirty="0">
                <a:latin typeface="Georgia" panose="02040502050405020303" pitchFamily="18" charset="0"/>
              </a:rPr>
              <a:t>глиной и тальком. Это символизирует очищение</a:t>
            </a:r>
            <a:r>
              <a:rPr lang="ru-RU" sz="2800" dirty="0" smtClean="0">
                <a:latin typeface="Georgia" panose="02040502050405020303" pitchFamily="18" charset="0"/>
              </a:rPr>
              <a:t>,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обновление </a:t>
            </a:r>
            <a:r>
              <a:rPr lang="ru-RU" sz="2800" dirty="0">
                <a:latin typeface="Georgia" panose="02040502050405020303" pitchFamily="18" charset="0"/>
              </a:rPr>
              <a:t>и избавление </a:t>
            </a:r>
            <a:r>
              <a:rPr lang="ru-RU" sz="2800" dirty="0" smtClean="0">
                <a:latin typeface="Georgia" panose="02040502050405020303" pitchFamily="18" charset="0"/>
              </a:rPr>
              <a:t>от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негатива</a:t>
            </a:r>
            <a:r>
              <a:rPr lang="ru-RU" sz="2800" dirty="0">
                <a:latin typeface="Georgia" panose="02040502050405020303" pitchFamily="18" charset="0"/>
              </a:rPr>
              <a:t>, накопленного за год</a:t>
            </a:r>
            <a:r>
              <a:rPr lang="ru-RU" sz="28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862">
            <a:off x="4955403" y="2991488"/>
            <a:ext cx="4294987" cy="32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6467" y="115189"/>
            <a:ext cx="363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Шотландия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474" y="810265"/>
            <a:ext cx="8653488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Новый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в Шотландии </a:t>
            </a:r>
            <a:endParaRPr lang="ru-RU" sz="32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Хогмани</a:t>
            </a: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огненный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карнавал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обычаю ночью 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накануне 1 января 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мирные граждане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палят 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бочки с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дегтем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катят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улицам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сжигая таким </a:t>
            </a:r>
            <a:r>
              <a:rPr lang="ru-RU" sz="32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 Старый </a:t>
            </a: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приглашая  </a:t>
            </a: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84" y="278084"/>
            <a:ext cx="4143833" cy="474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8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59530" y="188640"/>
            <a:ext cx="8424937" cy="7650684"/>
            <a:chOff x="113172" y="-494955"/>
            <a:chExt cx="8424937" cy="76506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3172" y="-494955"/>
              <a:ext cx="8424937" cy="7650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  <a:p>
              <a:pPr>
                <a:lnSpc>
                  <a:spcPct val="107000"/>
                </a:lnSpc>
              </a:pP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Еще одна новогодняя традиция в Шотландии                                                                          перед наступлением Нового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года,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все члены семьи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садятся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около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камина, а с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первым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боем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курантов глава семьи должен открыть входную дверь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причем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молча.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Такой ритуал </a:t>
              </a: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призван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проводить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старый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год и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впустить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Новый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год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свое жилище.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Шотландцы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верят,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что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войдет ли в дом </a:t>
              </a:r>
              <a:endParaRPr lang="ru-RU" sz="27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удача </a:t>
              </a: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или неудача, зависит от того, кто в новом году первым переступит их порог.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2700" dirty="0" smtClean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2700" dirty="0">
                  <a:solidFill>
                    <a:srgbClr val="000000"/>
                  </a:solidFill>
                  <a:latin typeface="Georgia" panose="0204050205040502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935" y="1882327"/>
              <a:ext cx="4749151" cy="334508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238876" y="-49704"/>
            <a:ext cx="2666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Шотландия</a:t>
            </a:r>
          </a:p>
        </p:txBody>
      </p:sp>
    </p:spTree>
    <p:extLst>
      <p:ext uri="{BB962C8B-B14F-4D97-AF65-F5344CB8AC3E}">
        <p14:creationId xmlns:p14="http://schemas.microsoft.com/office/powerpoint/2010/main" val="12471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17668">
            <a:off x="5863629" y="574472"/>
            <a:ext cx="2971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Япония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8836" y="692696"/>
            <a:ext cx="9045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2656" y="1399846"/>
            <a:ext cx="8269854" cy="437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Стране Восходящего Солнца Новый год  называется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сёгацу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одежде, что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гарантирует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удачу. Роль елок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Японии играет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новогоднее деревце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мотибана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8" name="Picture 8" descr="Картинки по запросу мотиб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434">
            <a:off x="4339840" y="2643645"/>
            <a:ext cx="4653459" cy="342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080">
            <a:off x="242544" y="-97505"/>
            <a:ext cx="559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8836" y="692696"/>
            <a:ext cx="9045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2775" y="849068"/>
            <a:ext cx="826212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Есть у японцев и свои «куранты». Приход года возвещают 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 ударов колокола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Удары колокола обозначают             один из шести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человеческих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пороков: </a:t>
            </a:r>
            <a:r>
              <a:rPr lang="ru-RU" alt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жадность,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легкомыслие, зло,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зависть, глупость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нерешительность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108 потому что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японцы 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считают,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каждый порок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человека имеет 18 оттенков.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2" descr="Картинки по запросу новогодний колокол в япон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Картинки по запросу новогодний колокол в япон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96">
            <a:off x="4227831" y="2258720"/>
            <a:ext cx="4724982" cy="353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25733" y="237992"/>
            <a:ext cx="1803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Япония</a:t>
            </a:r>
            <a:endParaRPr lang="ru-RU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836" y="692696"/>
            <a:ext cx="9045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0437" y="672643"/>
            <a:ext cx="852781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По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другой японской новогодней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традиции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принято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дарить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близким и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друзьям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открытки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с изображениями животного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символа наступающего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28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Интересно, что в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течение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новогодней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 нельзя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произносить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следующие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слова: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лиса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дракон, тигр, змея, смерть,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демоны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Если же кто-то не уследил за своей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речью, как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правило, это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дети,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 им нужно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вытереть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рот специальной ритуальной тканью.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Georgia" panose="02040502050405020303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218" name="Picture 2" descr="https://2020-god.com/wp-content/uploads/2019/08/kartinki-novogodnie-s-simvolom-2020-goda-krysoj-36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88" y="1624236"/>
            <a:ext cx="2593970" cy="25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5113" y="87868"/>
            <a:ext cx="1818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Япония</a:t>
            </a:r>
            <a:endParaRPr lang="ru-RU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836" y="692696"/>
            <a:ext cx="9045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AutoShape 2" descr="Картинки по запросу беф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0437" y="3042522"/>
            <a:ext cx="852781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ru-RU" altLang="ru-RU" sz="28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Georgia" panose="02040502050405020303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417" cy="6850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5" name="Rectangle 14"/>
          <p:cNvSpPr/>
          <p:nvPr/>
        </p:nvSpPr>
        <p:spPr>
          <a:xfrm>
            <a:off x="1167520" y="749615"/>
            <a:ext cx="6740948" cy="120032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 Новым годом!</a:t>
            </a:r>
            <a:endParaRPr lang="en-US" sz="7200" b="1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14" y="2564769"/>
            <a:ext cx="3437878" cy="3730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907">
            <a:off x="2123225" y="154940"/>
            <a:ext cx="6757613" cy="480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332656"/>
            <a:ext cx="6696744" cy="4616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Привет!</a:t>
            </a: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Алимок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Приглашаю</a:t>
            </a: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вас познакомиться с      </a:t>
            </a:r>
          </a:p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новогодними  обрядами    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и  традициями     </a:t>
            </a:r>
          </a:p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некоторых стран.             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7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956688">
            <a:off x="5597411" y="317312"/>
            <a:ext cx="3286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Австрия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283" y="1271520"/>
            <a:ext cx="8549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</a:rPr>
              <a:t>   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старину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Австрии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считалось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хорошей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приметой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перед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Новым годом увидеть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трубочиста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и даже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испачкаться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саже, прикоснувшись к его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одежде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Но сейчас трубочиста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встретить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 так просто, поэтому австрийцы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«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заменили» объект. Теперь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добрым знаком считается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поросенок. Его дарят друг другу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 с пожеланиями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безбедной      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 жизни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2" y="4313107"/>
            <a:ext cx="2978908" cy="2135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41" y="1570264"/>
            <a:ext cx="3203287" cy="2198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430">
            <a:off x="344773" y="-58794"/>
            <a:ext cx="5472645" cy="1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73573"/>
            <a:ext cx="324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Аргентина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3525" y="123137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В Аргентине существует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необычный обычай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выбрасывать бумагу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на улицу. Уже </a:t>
            </a:r>
            <a:r>
              <a:rPr lang="ru-RU" sz="2800" dirty="0">
                <a:latin typeface="Georgia" panose="02040502050405020303" pitchFamily="18" charset="0"/>
              </a:rPr>
              <a:t>в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середине </a:t>
            </a:r>
            <a:r>
              <a:rPr lang="ru-RU" sz="2800" dirty="0">
                <a:latin typeface="Georgia" panose="02040502050405020303" pitchFamily="18" charset="0"/>
              </a:rPr>
              <a:t>дня </a:t>
            </a:r>
            <a:r>
              <a:rPr lang="ru-RU" sz="2800" dirty="0" smtClean="0">
                <a:latin typeface="Georgia" panose="02040502050405020303" pitchFamily="18" charset="0"/>
              </a:rPr>
              <a:t>центры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аргентинских городов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устелены </a:t>
            </a:r>
            <a:r>
              <a:rPr lang="ru-RU" sz="2800" dirty="0">
                <a:latin typeface="Georgia" panose="02040502050405020303" pitchFamily="18" charset="0"/>
              </a:rPr>
              <a:t>ровным слоем ненужной </a:t>
            </a:r>
            <a:endParaRPr lang="ru-RU" sz="2800" dirty="0" smtClean="0">
              <a:latin typeface="Georgia" panose="02040502050405020303" pitchFamily="18" charset="0"/>
            </a:endParaRPr>
          </a:p>
          <a:p>
            <a:r>
              <a:rPr lang="ru-RU" sz="2800" dirty="0" smtClean="0">
                <a:latin typeface="Georgia" panose="02040502050405020303" pitchFamily="18" charset="0"/>
              </a:rPr>
              <a:t>бумаги</a:t>
            </a:r>
            <a:r>
              <a:rPr lang="ru-RU" sz="2800" dirty="0">
                <a:latin typeface="Georgia" panose="02040502050405020303" pitchFamily="18" charset="0"/>
              </a:rPr>
              <a:t>, иногда даже целыми кипами бумаг. Согласно местной традиции, нужно выбрасывать из окон ненужные журналы, газеты и другие бумаги.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178">
            <a:off x="4427035" y="80242"/>
            <a:ext cx="5024474" cy="41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" y="-5715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904" y="-31790"/>
            <a:ext cx="2666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Вьетнам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92696"/>
            <a:ext cx="81767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Во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Вьетнаме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  между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 и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февраля,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здесь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наступает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весна.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новогоднюю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ночь </a:t>
            </a: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дарить друг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другу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веточки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персикового дерева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26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почками. Вьетнамцы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считают, что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 доме живет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бог. В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канун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года он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отправляется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небо на карпе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превращается в дракона, чтобы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рассказать, как провел уходящий год каждый из членов семьи.  </a:t>
            </a:r>
            <a:endParaRPr lang="ru-RU" altLang="ru-RU" sz="26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Картинки по запросу новогодняя ночь в вьетнаме кар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8778"/>
            <a:ext cx="4091416" cy="30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9820" y="896257"/>
            <a:ext cx="47206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Загадать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просто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новогоднюю ночь надо всего лишь пустить в ближайший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водоем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живого 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карпа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 нашептав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 свое желание. А дальше вольный карп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отправится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путешествие, в конце которого и донесет желания Всевышнему.</a:t>
            </a:r>
            <a:endParaRPr lang="ru-RU" altLang="ru-RU" sz="28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2" y="1161630"/>
            <a:ext cx="3939718" cy="39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-16413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Греция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081" y="697459"/>
            <a:ext cx="89669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Основное блюдо праздничного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стола в Греции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—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василопита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endParaRPr lang="ru-RU" altLang="ru-RU" sz="28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пирог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 узорами из теста,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ягод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орехов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Внутри запекается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монетка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 счастье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кому выпадет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кусочек </a:t>
            </a:r>
            <a:endParaRPr lang="ru-RU" alt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пирога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 монеткой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тот будет самым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счастливым в 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новом году.</a:t>
            </a:r>
            <a:endParaRPr lang="ru-RU" altLang="ru-RU" sz="2800" b="1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В новогоднюю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ночь жители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Греции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ходят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гости друг к другу с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подарками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Однако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помимо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подарков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они несут хозяевам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камень. Считается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что чем тяжелее камень, тем более тяжелым будет кошелек у одариваемых в </a:t>
            </a:r>
            <a:r>
              <a:rPr lang="ru-RU" alt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наступающем </a:t>
            </a:r>
            <a:r>
              <a:rPr lang="ru-RU" alt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году.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8034" y="2099544"/>
            <a:ext cx="3004988" cy="3004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4461" b="1708"/>
          <a:stretch/>
        </p:blipFill>
        <p:spPr>
          <a:xfrm>
            <a:off x="6435183" y="895064"/>
            <a:ext cx="2592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9171" y="45720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Georgia" panose="02040502050405020303" pitchFamily="18" charset="0"/>
              </a:rPr>
              <a:t>По </a:t>
            </a:r>
            <a:r>
              <a:rPr lang="ru-RU" altLang="ru-RU" sz="2800" dirty="0">
                <a:latin typeface="Georgia" panose="02040502050405020303" pitchFamily="18" charset="0"/>
              </a:rPr>
              <a:t>другой греческой традиции, старший член семьи должен разбить во дворе своего дома плод граната. Если гранатовые зернышки рассыпались по двору, то его семью в наступающем году ожидает счастливая жизнь.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Georgia" panose="02040502050405020303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Georgia" panose="02040502050405020303" pitchFamily="18" charset="0"/>
            </a:endParaRPr>
          </a:p>
          <a:p>
            <a:endParaRPr lang="ru-RU" sz="2800" dirty="0">
              <a:latin typeface="Georgia" panose="02040502050405020303" pitchFamily="18" charset="0"/>
            </a:endParaRPr>
          </a:p>
          <a:p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8194" name="Picture 2" descr="Картинки по запросу новогодние традиции в гре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65" y="3118900"/>
            <a:ext cx="4608512" cy="32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Картинки по запросу новогодние традиции в гре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" y="962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5218" y="34818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7423" y="33179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Дания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36" y="692696"/>
            <a:ext cx="8653488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7740" y="711847"/>
            <a:ext cx="7961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В Дании существует новогодняя традиция - бросание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двери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друзей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соседей разбитую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посуду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Причем это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никого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раздражает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а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наоборот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очень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радует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Ведь та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семья,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пороге которой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окажется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больше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всего разбитой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посуды,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будет самой </a:t>
            </a:r>
            <a:endParaRPr lang="ru-RU" sz="2800" dirty="0" smtClean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удачной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наступающем году. Так же это 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означает,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что семья имеет больше всех друзей</a:t>
            </a:r>
            <a:r>
              <a:rPr lang="ru-RU" sz="2800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30" y="1615806"/>
            <a:ext cx="4289413" cy="321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553</Words>
  <Application>Microsoft Office PowerPoint</Application>
  <PresentationFormat>On-screen Show (4:3)</PresentationFormat>
  <Paragraphs>225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Helvetica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Nargiz</cp:lastModifiedBy>
  <cp:revision>181</cp:revision>
  <dcterms:created xsi:type="dcterms:W3CDTF">2016-02-07T11:14:49Z</dcterms:created>
  <dcterms:modified xsi:type="dcterms:W3CDTF">2019-12-25T07:57:41Z</dcterms:modified>
</cp:coreProperties>
</file>